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1" r:id="rId4"/>
    <p:sldId id="259" r:id="rId5"/>
    <p:sldId id="260" r:id="rId6"/>
    <p:sldId id="262" r:id="rId7"/>
    <p:sldId id="258" r:id="rId8"/>
    <p:sldId id="263" r:id="rId9"/>
    <p:sldId id="264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76" y="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6" Type="http://schemas.openxmlformats.org/officeDocument/2006/relationships/image" Target="../media/image26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5" Type="http://schemas.openxmlformats.org/officeDocument/2006/relationships/image" Target="../media/image2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Relationship Id="rId14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AE009-C5B3-4432-BDA2-89B963C286DC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87FC7-65F6-4630-929D-1A78E04D400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9432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87FC7-65F6-4630-929D-1A78E04D4007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8093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87FC7-65F6-4630-929D-1A78E04D4007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2534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87FC7-65F6-4630-929D-1A78E04D4007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2043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87FC7-65F6-4630-929D-1A78E04D4007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2246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87FC7-65F6-4630-929D-1A78E04D4007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215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87FC7-65F6-4630-929D-1A78E04D4007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8075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87FC7-65F6-4630-929D-1A78E04D4007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0023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87FC7-65F6-4630-929D-1A78E04D4007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5234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87FC7-65F6-4630-929D-1A78E04D4007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4385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8E2D98C-AD07-4E44-AA93-D350FBAAF6E7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6E83D48-44BE-4563-B00B-16999667BCF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D98C-AD07-4E44-AA93-D350FBAAF6E7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D48-44BE-4563-B00B-16999667BCF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D98C-AD07-4E44-AA93-D350FBAAF6E7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D48-44BE-4563-B00B-16999667BCF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E2D98C-AD07-4E44-AA93-D350FBAAF6E7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E83D48-44BE-4563-B00B-16999667BCF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8E2D98C-AD07-4E44-AA93-D350FBAAF6E7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6E83D48-44BE-4563-B00B-16999667BCF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D98C-AD07-4E44-AA93-D350FBAAF6E7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D48-44BE-4563-B00B-16999667BCF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D98C-AD07-4E44-AA93-D350FBAAF6E7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D48-44BE-4563-B00B-16999667BCF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E2D98C-AD07-4E44-AA93-D350FBAAF6E7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E83D48-44BE-4563-B00B-16999667BCF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2D98C-AD07-4E44-AA93-D350FBAAF6E7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83D48-44BE-4563-B00B-16999667BCF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E2D98C-AD07-4E44-AA93-D350FBAAF6E7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E83D48-44BE-4563-B00B-16999667BCF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E2D98C-AD07-4E44-AA93-D350FBAAF6E7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E83D48-44BE-4563-B00B-16999667BCF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8E2D98C-AD07-4E44-AA93-D350FBAAF6E7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E83D48-44BE-4563-B00B-16999667BCF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hyperlink" Target="http://www.bcmath.ca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17.bin"/><Relationship Id="rId26" Type="http://schemas.openxmlformats.org/officeDocument/2006/relationships/oleObject" Target="../embeddings/oleObject21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9.wmf"/><Relationship Id="rId34" Type="http://schemas.openxmlformats.org/officeDocument/2006/relationships/oleObject" Target="../embeddings/oleObject25.bin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7.wmf"/><Relationship Id="rId25" Type="http://schemas.openxmlformats.org/officeDocument/2006/relationships/image" Target="../media/image21.wmf"/><Relationship Id="rId33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29" Type="http://schemas.openxmlformats.org/officeDocument/2006/relationships/image" Target="../media/image23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4.wmf"/><Relationship Id="rId24" Type="http://schemas.openxmlformats.org/officeDocument/2006/relationships/oleObject" Target="../embeddings/oleObject20.bin"/><Relationship Id="rId32" Type="http://schemas.openxmlformats.org/officeDocument/2006/relationships/oleObject" Target="../embeddings/oleObject24.bin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23" Type="http://schemas.openxmlformats.org/officeDocument/2006/relationships/image" Target="../media/image20.wmf"/><Relationship Id="rId28" Type="http://schemas.openxmlformats.org/officeDocument/2006/relationships/oleObject" Target="../embeddings/oleObject22.bin"/><Relationship Id="rId36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18.wmf"/><Relationship Id="rId31" Type="http://schemas.openxmlformats.org/officeDocument/2006/relationships/image" Target="../media/image24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5.bin"/><Relationship Id="rId22" Type="http://schemas.openxmlformats.org/officeDocument/2006/relationships/oleObject" Target="../embeddings/oleObject19.bin"/><Relationship Id="rId27" Type="http://schemas.openxmlformats.org/officeDocument/2006/relationships/image" Target="../media/image22.wmf"/><Relationship Id="rId30" Type="http://schemas.openxmlformats.org/officeDocument/2006/relationships/oleObject" Target="../embeddings/oleObject23.bin"/><Relationship Id="rId35" Type="http://schemas.openxmlformats.org/officeDocument/2006/relationships/image" Target="../media/image2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hyperlink" Target="http://www.bcmath.ca/" TargetMode="Externa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9.wmf"/><Relationship Id="rId12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image" Target="../media/image32.jpeg"/><Relationship Id="rId7" Type="http://schemas.openxmlformats.org/officeDocument/2006/relationships/image" Target="../media/image3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10" Type="http://schemas.openxmlformats.org/officeDocument/2006/relationships/hyperlink" Target="http://www.bcmath.ca/" TargetMode="External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43.wmf"/><Relationship Id="rId18" Type="http://schemas.openxmlformats.org/officeDocument/2006/relationships/oleObject" Target="../embeddings/oleObject38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47.wmf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7.bin"/><Relationship Id="rId20" Type="http://schemas.openxmlformats.org/officeDocument/2006/relationships/oleObject" Target="../embeddings/oleObject39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wmf"/><Relationship Id="rId10" Type="http://schemas.openxmlformats.org/officeDocument/2006/relationships/oleObject" Target="../embeddings/oleObject34.bin"/><Relationship Id="rId19" Type="http://schemas.openxmlformats.org/officeDocument/2006/relationships/image" Target="../media/image46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36.bin"/><Relationship Id="rId22" Type="http://schemas.openxmlformats.org/officeDocument/2006/relationships/hyperlink" Target="http://www.bcmath.ca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Chapter 3.1 </a:t>
            </a:r>
            <a:br>
              <a:rPr lang="en-CA" dirty="0"/>
            </a:br>
            <a:r>
              <a:rPr lang="en-CA" dirty="0"/>
              <a:t>What are Percentages?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3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1632858" y="4648200"/>
            <a:ext cx="320040" cy="320040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Rectangle 29"/>
          <p:cNvSpPr/>
          <p:nvPr/>
        </p:nvSpPr>
        <p:spPr>
          <a:xfrm>
            <a:off x="381000" y="3048000"/>
            <a:ext cx="3200400" cy="3200400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381000" y="3048000"/>
            <a:ext cx="1600200" cy="3200400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715962"/>
          </a:xfrm>
        </p:spPr>
        <p:txBody>
          <a:bodyPr/>
          <a:lstStyle/>
          <a:p>
            <a:r>
              <a:rPr lang="en-CA" dirty="0"/>
              <a:t>What are Percentages?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686800" cy="1828800"/>
          </a:xfrm>
        </p:spPr>
        <p:txBody>
          <a:bodyPr/>
          <a:lstStyle/>
          <a:p>
            <a:r>
              <a:rPr lang="en-CA" dirty="0"/>
              <a:t>Percentages are like fractions and are used to represent how much out of 100</a:t>
            </a:r>
          </a:p>
          <a:p>
            <a:r>
              <a:rPr lang="en-CA" dirty="0"/>
              <a:t>When representing percentages using “area”, we divide the “whole” unit into 100 little boxes</a:t>
            </a: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384048" y="3044952"/>
            <a:ext cx="3200400" cy="3200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4645152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73608" y="30480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93648" y="30480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13688" y="30480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33728" y="30480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953768" y="30480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73808" y="30480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93848" y="30480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913888" y="30480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33928" y="30480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81000" y="496824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81000" y="528828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81000" y="560832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1000" y="592836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1000" y="432816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81000" y="400812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81000" y="368808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81000" y="336804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>
          <a:xfrm>
            <a:off x="3733800" y="2895600"/>
            <a:ext cx="4800600" cy="3733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“whole” box is shaded, then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100% of the area is shaded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we shade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half of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box, then 50% of the area is shaded</a:t>
            </a:r>
            <a:endParaRPr lang="en-CA" sz="24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only one unit is shaded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then 1% of the area is shaded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38600" y="3352800"/>
            <a:ext cx="43434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" name="Rectangle 32"/>
          <p:cNvSpPr/>
          <p:nvPr/>
        </p:nvSpPr>
        <p:spPr>
          <a:xfrm>
            <a:off x="4038600" y="4495800"/>
            <a:ext cx="4495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5" name="Rectangle 34"/>
          <p:cNvSpPr/>
          <p:nvPr/>
        </p:nvSpPr>
        <p:spPr>
          <a:xfrm>
            <a:off x="3962400" y="5334000"/>
            <a:ext cx="4495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3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0" grpId="0" animBg="1"/>
      <p:bldP spid="30" grpId="1" animBg="1"/>
      <p:bldP spid="32" grpId="0" animBg="1"/>
      <p:bldP spid="32" grpId="1" animBg="1"/>
      <p:bldP spid="4" grpId="0" animBg="1"/>
      <p:bldP spid="31" grpId="0" animBg="1"/>
      <p:bldP spid="33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411480" y="3429000"/>
            <a:ext cx="1889760" cy="3215640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639762"/>
          </a:xfrm>
        </p:spPr>
        <p:txBody>
          <a:bodyPr/>
          <a:lstStyle/>
          <a:p>
            <a:r>
              <a:rPr lang="en-CA" dirty="0"/>
              <a:t>Fractions as Percentages: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229600" cy="2438400"/>
          </a:xfrm>
        </p:spPr>
        <p:txBody>
          <a:bodyPr/>
          <a:lstStyle/>
          <a:p>
            <a:pPr lvl="0">
              <a:defRPr/>
            </a:pPr>
            <a:r>
              <a:rPr lang="en-CA" dirty="0"/>
              <a:t>Every fraction can be represented using percentages</a:t>
            </a:r>
          </a:p>
          <a:p>
            <a:pPr lvl="0">
              <a:defRPr/>
            </a:pPr>
            <a:r>
              <a:rPr lang="en-CA" dirty="0"/>
              <a:t>One method is to set the denominator to 100 by dividing the box into 100 units</a:t>
            </a:r>
          </a:p>
          <a:p>
            <a:pPr lvl="0">
              <a:defRPr/>
            </a:pPr>
            <a:r>
              <a:rPr lang="en-CA" dirty="0"/>
              <a:t>If the area can not be divided into 100 units, then just divide the numerator by the denominator</a:t>
            </a:r>
          </a:p>
          <a:p>
            <a:pPr lvl="0">
              <a:defRPr/>
            </a:pPr>
            <a:endParaRPr lang="en-CA" dirty="0"/>
          </a:p>
          <a:p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384048" y="3425952"/>
            <a:ext cx="3200400" cy="3200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5026152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73608" y="34290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93648" y="34290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13688" y="34290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33728" y="34290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53768" y="34290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73808" y="34290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93848" y="34290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3888" y="34290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33928" y="34290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1000" y="534924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1000" y="566928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1000" y="598932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1000" y="630936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1000" y="470916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81000" y="438912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81000" y="406908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81000" y="374904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3840480" y="3386138"/>
          <a:ext cx="548640" cy="1149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139680" imgH="393480" progId="Equation.DSMT4">
                  <p:embed/>
                </p:oleObj>
              </mc:Choice>
              <mc:Fallback>
                <p:oleObj name="Equation" r:id="rId4" imgW="139680" imgH="39348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0480" y="3386138"/>
                        <a:ext cx="548640" cy="11496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4291648" y="3370898"/>
          <a:ext cx="1301432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406080" imgH="393480" progId="Equation.DSMT4">
                  <p:embed/>
                </p:oleObj>
              </mc:Choice>
              <mc:Fallback>
                <p:oleObj name="Equation" r:id="rId6" imgW="406080" imgH="39348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1648" y="3370898"/>
                        <a:ext cx="1301432" cy="1149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5683568" y="3670300"/>
          <a:ext cx="1462087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457200" imgH="177480" progId="Equation.DSMT4">
                  <p:embed/>
                </p:oleObj>
              </mc:Choice>
              <mc:Fallback>
                <p:oleObj name="Equation" r:id="rId8" imgW="457200" imgH="17748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568" y="3670300"/>
                        <a:ext cx="1462087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3847465" y="4635818"/>
          <a:ext cx="59690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152280" imgH="393480" progId="Equation.DSMT4">
                  <p:embed/>
                </p:oleObj>
              </mc:Choice>
              <mc:Fallback>
                <p:oleObj name="Equation" r:id="rId10" imgW="152280" imgH="393480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7465" y="4635818"/>
                        <a:ext cx="596900" cy="1149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4322128" y="4620578"/>
          <a:ext cx="1301432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406080" imgH="393480" progId="Equation.DSMT4">
                  <p:embed/>
                </p:oleObj>
              </mc:Choice>
              <mc:Fallback>
                <p:oleObj name="Equation" r:id="rId12" imgW="406080" imgH="39348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2128" y="4620578"/>
                        <a:ext cx="1301432" cy="1149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5689283" y="4919980"/>
          <a:ext cx="146367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457200" imgH="177480" progId="Equation.DSMT4">
                  <p:embed/>
                </p:oleObj>
              </mc:Choice>
              <mc:Fallback>
                <p:oleObj name="Equation" r:id="rId14" imgW="457200" imgH="177480" progId="Equation.DSMT4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9283" y="4919980"/>
                        <a:ext cx="1463675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381000" y="3425952"/>
            <a:ext cx="3203448" cy="3203448"/>
            <a:chOff x="381000" y="3425952"/>
            <a:chExt cx="3203448" cy="3203448"/>
          </a:xfrm>
        </p:grpSpPr>
        <p:sp>
          <p:nvSpPr>
            <p:cNvPr id="33" name="Rectangle 32"/>
            <p:cNvSpPr/>
            <p:nvPr/>
          </p:nvSpPr>
          <p:spPr>
            <a:xfrm>
              <a:off x="384048" y="3425952"/>
              <a:ext cx="3200400" cy="3200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381000" y="5026152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953768" y="34290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365760" y="3429000"/>
            <a:ext cx="1584960" cy="1584960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52" name="Group 51"/>
          <p:cNvGrpSpPr/>
          <p:nvPr/>
        </p:nvGrpSpPr>
        <p:grpSpPr>
          <a:xfrm>
            <a:off x="384048" y="3425952"/>
            <a:ext cx="3200400" cy="3218688"/>
            <a:chOff x="384048" y="3425952"/>
            <a:chExt cx="3200400" cy="3218688"/>
          </a:xfrm>
        </p:grpSpPr>
        <p:sp>
          <p:nvSpPr>
            <p:cNvPr id="53" name="Rectangle 52"/>
            <p:cNvSpPr/>
            <p:nvPr/>
          </p:nvSpPr>
          <p:spPr>
            <a:xfrm>
              <a:off x="384048" y="3425952"/>
              <a:ext cx="3200400" cy="3200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1420368" y="34290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2487168" y="344424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/>
          <p:cNvSpPr/>
          <p:nvPr/>
        </p:nvSpPr>
        <p:spPr>
          <a:xfrm>
            <a:off x="396240" y="3413760"/>
            <a:ext cx="1051560" cy="3215640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/>
        </p:nvGraphicFramePr>
        <p:xfrm>
          <a:off x="3852545" y="5672455"/>
          <a:ext cx="1044575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266400" imgH="393480" progId="Equation.DSMT4">
                  <p:embed/>
                </p:oleObj>
              </mc:Choice>
              <mc:Fallback>
                <p:oleObj name="Equation" r:id="rId16" imgW="266400" imgH="393480" progId="Equation.DSMT4">
                  <p:embed/>
                  <p:pic>
                    <p:nvPicPr>
                      <p:cNvPr id="57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2545" y="5672455"/>
                        <a:ext cx="1044575" cy="1149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/>
        </p:nvGraphicFramePr>
        <p:xfrm>
          <a:off x="4699000" y="5971223"/>
          <a:ext cx="164084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457200" imgH="177480" progId="Equation.DSMT4">
                  <p:embed/>
                </p:oleObj>
              </mc:Choice>
              <mc:Fallback>
                <p:oleObj name="Equation" r:id="rId18" imgW="457200" imgH="177480" progId="Equation.DSMT4">
                  <p:embed/>
                  <p:pic>
                    <p:nvPicPr>
                      <p:cNvPr id="58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0" y="5971223"/>
                        <a:ext cx="1640840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/>
        </p:nvGraphicFramePr>
        <p:xfrm>
          <a:off x="6169978" y="5849303"/>
          <a:ext cx="177006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558720" imgH="215640" progId="Equation.DSMT4">
                  <p:embed/>
                </p:oleObj>
              </mc:Choice>
              <mc:Fallback>
                <p:oleObj name="Equation" r:id="rId20" imgW="558720" imgH="215640" progId="Equation.DSMT4">
                  <p:embed/>
                  <p:pic>
                    <p:nvPicPr>
                      <p:cNvPr id="59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9978" y="5849303"/>
                        <a:ext cx="1770062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22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5" grpId="0" animBg="1"/>
      <p:bldP spid="31" grpId="0" animBg="1"/>
      <p:bldP spid="31" grpId="1" animBg="1"/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6362700" y="5105400"/>
            <a:ext cx="716280" cy="731520"/>
          </a:xfrm>
          <a:prstGeom prst="rect">
            <a:avLst/>
          </a:prstGeom>
          <a:solidFill>
            <a:srgbClr val="FF0000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020762"/>
          </a:xfrm>
        </p:spPr>
        <p:txBody>
          <a:bodyPr/>
          <a:lstStyle/>
          <a:p>
            <a:r>
              <a:rPr lang="en-CA" dirty="0"/>
              <a:t>Ex: Represent each area and fraction as a percentage: 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66700" y="1299210"/>
          <a:ext cx="831885" cy="941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317160" imgH="393480" progId="Equation.DSMT4">
                  <p:embed/>
                </p:oleObj>
              </mc:Choice>
              <mc:Fallback>
                <p:oleObj name="Equation" r:id="rId4" imgW="317160" imgH="393480" progId="Equation.DSMT4">
                  <p:embed/>
                  <p:pic>
                    <p:nvPicPr>
                      <p:cNvPr id="163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1299210"/>
                        <a:ext cx="831885" cy="9410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"/>
          <p:cNvGraphicFramePr>
            <a:graphicFrameLocks noChangeAspect="1"/>
          </p:cNvGraphicFramePr>
          <p:nvPr/>
        </p:nvGraphicFramePr>
        <p:xfrm>
          <a:off x="1900238" y="1298575"/>
          <a:ext cx="113030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431640" imgH="393480" progId="Equation.DSMT4">
                  <p:embed/>
                </p:oleObj>
              </mc:Choice>
              <mc:Fallback>
                <p:oleObj name="Equation" r:id="rId6" imgW="431640" imgH="393480" progId="Equation.DSMT4">
                  <p:embed/>
                  <p:pic>
                    <p:nvPicPr>
                      <p:cNvPr id="3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238" y="1298575"/>
                        <a:ext cx="1130300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3713480" y="1298575"/>
          <a:ext cx="119697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457200" imgH="393480" progId="Equation.DSMT4">
                  <p:embed/>
                </p:oleObj>
              </mc:Choice>
              <mc:Fallback>
                <p:oleObj name="Equation" r:id="rId8" imgW="457200" imgH="393480" progId="Equation.DSMT4">
                  <p:embed/>
                  <p:pic>
                    <p:nvPicPr>
                      <p:cNvPr id="3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3480" y="1298575"/>
                        <a:ext cx="1196975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/>
        </p:nvGraphicFramePr>
        <p:xfrm>
          <a:off x="5587682" y="1298575"/>
          <a:ext cx="119697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457200" imgH="393480" progId="Equation.DSMT4">
                  <p:embed/>
                </p:oleObj>
              </mc:Choice>
              <mc:Fallback>
                <p:oleObj name="Equation" r:id="rId10" imgW="457200" imgH="393480" progId="Equation.DSMT4">
                  <p:embed/>
                  <p:pic>
                    <p:nvPicPr>
                      <p:cNvPr id="3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7682" y="1298575"/>
                        <a:ext cx="1196975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7542213" y="1298575"/>
          <a:ext cx="1096962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419040" imgH="393480" progId="Equation.DSMT4">
                  <p:embed/>
                </p:oleObj>
              </mc:Choice>
              <mc:Fallback>
                <p:oleObj name="Equation" r:id="rId12" imgW="419040" imgH="393480" progId="Equation.DSMT4">
                  <p:embed/>
                  <p:pic>
                    <p:nvPicPr>
                      <p:cNvPr id="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2213" y="1298575"/>
                        <a:ext cx="1096962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54660" y="432562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54660" y="4312920"/>
            <a:ext cx="1003300" cy="1511300"/>
          </a:xfrm>
          <a:prstGeom prst="rect">
            <a:avLst/>
          </a:prstGeom>
          <a:solidFill>
            <a:srgbClr val="0070C0">
              <a:alpha val="5686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454660" y="432562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8336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3238500" y="431292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238500" y="4312920"/>
          <a:ext cx="1676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3238500" y="4300220"/>
            <a:ext cx="1676400" cy="1130300"/>
          </a:xfrm>
          <a:prstGeom prst="rect">
            <a:avLst/>
          </a:prstGeom>
          <a:solidFill>
            <a:srgbClr val="0070C0">
              <a:alpha val="5686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5985193" y="4353243"/>
          <a:ext cx="181970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3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3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7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7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7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7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7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7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7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7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7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7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3" name="Object 2"/>
          <p:cNvGraphicFramePr>
            <a:graphicFrameLocks noChangeAspect="1"/>
          </p:cNvGraphicFramePr>
          <p:nvPr/>
        </p:nvGraphicFramePr>
        <p:xfrm>
          <a:off x="184150" y="3862388"/>
          <a:ext cx="5651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215640" imgH="203040" progId="Equation.DSMT4">
                  <p:embed/>
                </p:oleObj>
              </mc:Choice>
              <mc:Fallback>
                <p:oleObj name="Equation" r:id="rId14" imgW="215640" imgH="203040" progId="Equation.DSMT4">
                  <p:embed/>
                  <p:pic>
                    <p:nvPicPr>
                      <p:cNvPr id="4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" y="3862388"/>
                        <a:ext cx="5651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2"/>
          <p:cNvGraphicFramePr>
            <a:graphicFrameLocks noChangeAspect="1"/>
          </p:cNvGraphicFramePr>
          <p:nvPr/>
        </p:nvGraphicFramePr>
        <p:xfrm>
          <a:off x="2960688" y="3886200"/>
          <a:ext cx="66516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253800" imgH="203040" progId="Equation.DSMT4">
                  <p:embed/>
                </p:oleObj>
              </mc:Choice>
              <mc:Fallback>
                <p:oleObj name="Equation" r:id="rId16" imgW="253800" imgH="203040" progId="Equation.DSMT4">
                  <p:embed/>
                  <p:pic>
                    <p:nvPicPr>
                      <p:cNvPr id="4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0688" y="3886200"/>
                        <a:ext cx="665162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2"/>
          <p:cNvGraphicFramePr>
            <a:graphicFrameLocks noChangeAspect="1"/>
          </p:cNvGraphicFramePr>
          <p:nvPr/>
        </p:nvGraphicFramePr>
        <p:xfrm>
          <a:off x="5632450" y="3948113"/>
          <a:ext cx="7985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304560" imgH="203040" progId="Equation.DSMT4">
                  <p:embed/>
                </p:oleObj>
              </mc:Choice>
              <mc:Fallback>
                <p:oleObj name="Equation" r:id="rId18" imgW="304560" imgH="203040" progId="Equation.DSMT4">
                  <p:embed/>
                  <p:pic>
                    <p:nvPicPr>
                      <p:cNvPr id="4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450" y="3948113"/>
                        <a:ext cx="798513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231775" y="2481263"/>
          <a:ext cx="14224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0" imgW="444240" imgH="177480" progId="Equation.DSMT4">
                  <p:embed/>
                </p:oleObj>
              </mc:Choice>
              <mc:Fallback>
                <p:oleObj name="Equation" r:id="rId20" imgW="444240" imgH="177480" progId="Equation.DSMT4">
                  <p:embed/>
                  <p:pic>
                    <p:nvPicPr>
                      <p:cNvPr id="1639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2481263"/>
                        <a:ext cx="1422400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0"/>
          <p:cNvGraphicFramePr>
            <a:graphicFrameLocks noChangeAspect="1"/>
          </p:cNvGraphicFramePr>
          <p:nvPr/>
        </p:nvGraphicFramePr>
        <p:xfrm>
          <a:off x="2106295" y="2481263"/>
          <a:ext cx="14224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2" imgW="444240" imgH="177480" progId="Equation.DSMT4">
                  <p:embed/>
                </p:oleObj>
              </mc:Choice>
              <mc:Fallback>
                <p:oleObj name="Equation" r:id="rId22" imgW="444240" imgH="177480" progId="Equation.DSMT4">
                  <p:embed/>
                  <p:pic>
                    <p:nvPicPr>
                      <p:cNvPr id="2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6295" y="2481263"/>
                        <a:ext cx="1422400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0"/>
          <p:cNvGraphicFramePr>
            <a:graphicFrameLocks noChangeAspect="1"/>
          </p:cNvGraphicFramePr>
          <p:nvPr/>
        </p:nvGraphicFramePr>
        <p:xfrm>
          <a:off x="3962400" y="2481263"/>
          <a:ext cx="1462088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4" imgW="457200" imgH="177480" progId="Equation.DSMT4">
                  <p:embed/>
                </p:oleObj>
              </mc:Choice>
              <mc:Fallback>
                <p:oleObj name="Equation" r:id="rId24" imgW="457200" imgH="177480" progId="Equation.DSMT4">
                  <p:embed/>
                  <p:pic>
                    <p:nvPicPr>
                      <p:cNvPr id="2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481263"/>
                        <a:ext cx="1462088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0"/>
          <p:cNvGraphicFramePr>
            <a:graphicFrameLocks noChangeAspect="1"/>
          </p:cNvGraphicFramePr>
          <p:nvPr/>
        </p:nvGraphicFramePr>
        <p:xfrm>
          <a:off x="5818505" y="2435543"/>
          <a:ext cx="1462088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6" imgW="457200" imgH="177480" progId="Equation.DSMT4">
                  <p:embed/>
                </p:oleObj>
              </mc:Choice>
              <mc:Fallback>
                <p:oleObj name="Equation" r:id="rId26" imgW="457200" imgH="177480" progId="Equation.DSMT4">
                  <p:embed/>
                  <p:pic>
                    <p:nvPicPr>
                      <p:cNvPr id="2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8505" y="2435543"/>
                        <a:ext cx="1462088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0"/>
          <p:cNvGraphicFramePr>
            <a:graphicFrameLocks noChangeAspect="1"/>
          </p:cNvGraphicFramePr>
          <p:nvPr/>
        </p:nvGraphicFramePr>
        <p:xfrm>
          <a:off x="7628890" y="2405063"/>
          <a:ext cx="1462088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28" imgW="457200" imgH="177480" progId="Equation.DSMT4">
                  <p:embed/>
                </p:oleObj>
              </mc:Choice>
              <mc:Fallback>
                <p:oleObj name="Equation" r:id="rId28" imgW="457200" imgH="177480" progId="Equation.DSMT4">
                  <p:embed/>
                  <p:pic>
                    <p:nvPicPr>
                      <p:cNvPr id="23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8890" y="2405063"/>
                        <a:ext cx="1462088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0"/>
          <p:cNvGraphicFramePr>
            <a:graphicFrameLocks noChangeAspect="1"/>
          </p:cNvGraphicFramePr>
          <p:nvPr/>
        </p:nvGraphicFramePr>
        <p:xfrm>
          <a:off x="508635" y="6016943"/>
          <a:ext cx="1462088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30" imgW="457200" imgH="177480" progId="Equation.DSMT4">
                  <p:embed/>
                </p:oleObj>
              </mc:Choice>
              <mc:Fallback>
                <p:oleObj name="Equation" r:id="rId30" imgW="457200" imgH="177480" progId="Equation.DSMT4">
                  <p:embed/>
                  <p:pic>
                    <p:nvPicPr>
                      <p:cNvPr id="2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635" y="6016943"/>
                        <a:ext cx="1462088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0"/>
          <p:cNvGraphicFramePr>
            <a:graphicFrameLocks noChangeAspect="1"/>
          </p:cNvGraphicFramePr>
          <p:nvPr/>
        </p:nvGraphicFramePr>
        <p:xfrm>
          <a:off x="3370580" y="5955983"/>
          <a:ext cx="1462088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2" imgW="457200" imgH="177480" progId="Equation.DSMT4">
                  <p:embed/>
                </p:oleObj>
              </mc:Choice>
              <mc:Fallback>
                <p:oleObj name="Equation" r:id="rId32" imgW="457200" imgH="177480" progId="Equation.DSMT4">
                  <p:embed/>
                  <p:pic>
                    <p:nvPicPr>
                      <p:cNvPr id="2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0580" y="5955983"/>
                        <a:ext cx="1462088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0"/>
          <p:cNvGraphicFramePr>
            <a:graphicFrameLocks noChangeAspect="1"/>
          </p:cNvGraphicFramePr>
          <p:nvPr/>
        </p:nvGraphicFramePr>
        <p:xfrm>
          <a:off x="5988685" y="5925503"/>
          <a:ext cx="1462088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4" imgW="457200" imgH="177480" progId="Equation.DSMT4">
                  <p:embed/>
                </p:oleObj>
              </mc:Choice>
              <mc:Fallback>
                <p:oleObj name="Equation" r:id="rId34" imgW="457200" imgH="177480" progId="Equation.DSMT4">
                  <p:embed/>
                  <p:pic>
                    <p:nvPicPr>
                      <p:cNvPr id="2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8685" y="5925503"/>
                        <a:ext cx="1462088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36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504040" y="3947886"/>
            <a:ext cx="172360" cy="166914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CA" dirty="0"/>
              <a:t>Fractional Percentages: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7640" y="853440"/>
            <a:ext cx="8503920" cy="2590800"/>
          </a:xfrm>
        </p:spPr>
        <p:txBody>
          <a:bodyPr/>
          <a:lstStyle/>
          <a:p>
            <a:r>
              <a:rPr lang="en-CA" dirty="0"/>
              <a:t>When the little unit boxes are partially covered, we need to use fractional percentages</a:t>
            </a:r>
          </a:p>
          <a:p>
            <a:r>
              <a:rPr lang="en-CA" dirty="0"/>
              <a:t>¾ of this 1% box is shaded, which is 0.75% (NOT 75%)</a:t>
            </a:r>
          </a:p>
        </p:txBody>
      </p:sp>
      <p:sp>
        <p:nvSpPr>
          <p:cNvPr id="4" name="Rectangle 3"/>
          <p:cNvSpPr/>
          <p:nvPr/>
        </p:nvSpPr>
        <p:spPr>
          <a:xfrm>
            <a:off x="1504044" y="3779157"/>
            <a:ext cx="320040" cy="166914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254000" y="3467100"/>
            <a:ext cx="1257300" cy="3200400"/>
          </a:xfrm>
          <a:prstGeom prst="rect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257048" y="3464052"/>
            <a:ext cx="3200400" cy="3200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254000" y="5064252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6608" y="34671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66648" y="34671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86688" y="34671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06728" y="34671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826768" y="34671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46808" y="34671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66848" y="34671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786888" y="34671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06928" y="3467100"/>
            <a:ext cx="0" cy="3200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54000" y="538734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4000" y="570738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54000" y="602742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54000" y="634746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4000" y="474726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54000" y="442722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54000" y="410718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54000" y="378714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1409702" y="3706586"/>
            <a:ext cx="548640" cy="544286"/>
          </a:xfrm>
          <a:prstGeom prst="ellipse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2" name="Group 31"/>
          <p:cNvGrpSpPr/>
          <p:nvPr/>
        </p:nvGrpSpPr>
        <p:grpSpPr>
          <a:xfrm>
            <a:off x="1507672" y="3788227"/>
            <a:ext cx="326572" cy="326573"/>
            <a:chOff x="3684814" y="3276599"/>
            <a:chExt cx="549729" cy="555176"/>
          </a:xfrm>
        </p:grpSpPr>
        <p:sp>
          <p:nvSpPr>
            <p:cNvPr id="33" name="Rectangle 32"/>
            <p:cNvSpPr/>
            <p:nvPr/>
          </p:nvSpPr>
          <p:spPr>
            <a:xfrm>
              <a:off x="3684814" y="3276599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692068" y="3537857"/>
              <a:ext cx="275775" cy="293918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692073" y="3278414"/>
              <a:ext cx="542470" cy="259443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684814" y="3276598"/>
            <a:ext cx="985157" cy="1017815"/>
            <a:chOff x="3684814" y="3276599"/>
            <a:chExt cx="549729" cy="555176"/>
          </a:xfrm>
        </p:grpSpPr>
        <p:sp>
          <p:nvSpPr>
            <p:cNvPr id="28" name="Rectangle 27"/>
            <p:cNvSpPr/>
            <p:nvPr/>
          </p:nvSpPr>
          <p:spPr>
            <a:xfrm>
              <a:off x="3684814" y="3276599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692068" y="3537857"/>
              <a:ext cx="275775" cy="293918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692073" y="3278414"/>
              <a:ext cx="542470" cy="259443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688080" y="4572000"/>
            <a:ext cx="43380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>
                <a:solidFill>
                  <a:srgbClr val="FF0000"/>
                </a:solidFill>
              </a:rPr>
              <a:t>The total area of all the shaded </a:t>
            </a:r>
            <a:br>
              <a:rPr lang="en-CA" sz="2200" dirty="0">
                <a:solidFill>
                  <a:srgbClr val="FF0000"/>
                </a:solidFill>
              </a:rPr>
            </a:br>
            <a:r>
              <a:rPr lang="en-CA" sz="2200" dirty="0">
                <a:solidFill>
                  <a:srgbClr val="FF0000"/>
                </a:solidFill>
              </a:rPr>
              <a:t>region will be :</a:t>
            </a: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5642293" y="4954905"/>
          <a:ext cx="136366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520560" imgH="177480" progId="Equation.DSMT4">
                  <p:embed/>
                </p:oleObj>
              </mc:Choice>
              <mc:Fallback>
                <p:oleObj name="Equation" r:id="rId4" imgW="520560" imgH="177480" progId="Equation.DSMT4">
                  <p:embed/>
                  <p:pic>
                    <p:nvPicPr>
                      <p:cNvPr id="174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2293" y="4954905"/>
                        <a:ext cx="1363662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6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673 0.02477 L -3.33333E-6 1.48148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00" y="-13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2.59259E-6 L 0.27569 -0.0247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00" y="-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1480" y="137160"/>
            <a:ext cx="8229600" cy="975360"/>
          </a:xfrm>
        </p:spPr>
        <p:txBody>
          <a:bodyPr/>
          <a:lstStyle/>
          <a:p>
            <a:pPr>
              <a:buNone/>
            </a:pPr>
            <a:r>
              <a:rPr lang="en-CA" dirty="0"/>
              <a:t>Ex: What percentage of the 100 grid boxes are shaded? 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223520" y="675132"/>
            <a:ext cx="2565400" cy="2601468"/>
            <a:chOff x="254000" y="3464052"/>
            <a:chExt cx="3203448" cy="3203448"/>
          </a:xfrm>
        </p:grpSpPr>
        <p:sp>
          <p:nvSpPr>
            <p:cNvPr id="4" name="Rectangle 3"/>
            <p:cNvSpPr/>
            <p:nvPr/>
          </p:nvSpPr>
          <p:spPr>
            <a:xfrm>
              <a:off x="1504040" y="3947886"/>
              <a:ext cx="172360" cy="166914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504044" y="3779157"/>
              <a:ext cx="320040" cy="166914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54000" y="3467100"/>
              <a:ext cx="1239520" cy="1912620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57048" y="3464052"/>
              <a:ext cx="3200400" cy="3200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54000" y="5064252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4660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6664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18668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50672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82676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14680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46684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78688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10692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54000" y="538734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54000" y="570738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54000" y="602742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54000" y="634746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54000" y="474726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54000" y="442722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54000" y="410718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54000" y="378714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1409702" y="3706586"/>
              <a:ext cx="548640" cy="544286"/>
            </a:xfrm>
            <a:prstGeom prst="ellipse">
              <a:avLst/>
            </a:prstGeom>
            <a:noFill/>
            <a:ln w="412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507672" y="3788225"/>
              <a:ext cx="325925" cy="322728"/>
              <a:chOff x="3684814" y="3276599"/>
              <a:chExt cx="548640" cy="54864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3684814" y="3276599"/>
                <a:ext cx="548640" cy="548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692072" y="3278414"/>
                <a:ext cx="255615" cy="253711"/>
              </a:xfrm>
              <a:prstGeom prst="rect">
                <a:avLst/>
              </a:prstGeom>
              <a:solidFill>
                <a:srgbClr val="FF0000">
                  <a:alpha val="5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2953291" y="1188715"/>
            <a:ext cx="983205" cy="1005832"/>
            <a:chOff x="3684814" y="3276599"/>
            <a:chExt cx="548640" cy="548640"/>
          </a:xfrm>
        </p:grpSpPr>
        <p:sp>
          <p:nvSpPr>
            <p:cNvPr id="32" name="Rectangle 31"/>
            <p:cNvSpPr/>
            <p:nvPr/>
          </p:nvSpPr>
          <p:spPr>
            <a:xfrm>
              <a:off x="3684814" y="3276599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692073" y="3278414"/>
              <a:ext cx="272364" cy="259443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37" name="Straight Arrow Connector 36"/>
          <p:cNvCxnSpPr>
            <a:stCxn id="26" idx="6"/>
            <a:endCxn id="32" idx="1"/>
          </p:cNvCxnSpPr>
          <p:nvPr/>
        </p:nvCxnSpPr>
        <p:spPr>
          <a:xfrm>
            <a:off x="1588399" y="1093093"/>
            <a:ext cx="1364895" cy="598538"/>
          </a:xfrm>
          <a:prstGeom prst="straightConnector1">
            <a:avLst/>
          </a:prstGeom>
          <a:ln w="139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4643120" y="705612"/>
            <a:ext cx="2565400" cy="2601468"/>
            <a:chOff x="254000" y="3464052"/>
            <a:chExt cx="3203448" cy="3203448"/>
          </a:xfrm>
        </p:grpSpPr>
        <p:sp>
          <p:nvSpPr>
            <p:cNvPr id="41" name="Rectangle 40"/>
            <p:cNvSpPr/>
            <p:nvPr/>
          </p:nvSpPr>
          <p:spPr>
            <a:xfrm>
              <a:off x="1504040" y="3947886"/>
              <a:ext cx="172360" cy="166914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504044" y="3779157"/>
              <a:ext cx="320040" cy="166914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54000" y="3467100"/>
              <a:ext cx="1281379" cy="1267447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57048" y="3464052"/>
              <a:ext cx="3200400" cy="3200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254000" y="5064252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4660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86664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18668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50672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82676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14680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46684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78688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310692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254000" y="538734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54000" y="570738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54000" y="602742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54000" y="634746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254000" y="474726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254000" y="442722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254000" y="410718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254000" y="378714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>
              <a:off x="1409702" y="3706586"/>
              <a:ext cx="548640" cy="544286"/>
            </a:xfrm>
            <a:prstGeom prst="ellipse">
              <a:avLst/>
            </a:prstGeom>
            <a:noFill/>
            <a:ln w="412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1507672" y="3788225"/>
              <a:ext cx="325925" cy="322728"/>
              <a:chOff x="3684814" y="3276599"/>
              <a:chExt cx="548640" cy="548640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3684814" y="3276599"/>
                <a:ext cx="548640" cy="548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3692072" y="3278412"/>
                <a:ext cx="188877" cy="535521"/>
              </a:xfrm>
              <a:prstGeom prst="rect">
                <a:avLst/>
              </a:prstGeom>
              <a:solidFill>
                <a:srgbClr val="FF0000">
                  <a:alpha val="5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grpSp>
        <p:nvGrpSpPr>
          <p:cNvPr id="67" name="Group 66"/>
          <p:cNvGrpSpPr/>
          <p:nvPr/>
        </p:nvGrpSpPr>
        <p:grpSpPr>
          <a:xfrm>
            <a:off x="7372891" y="1219195"/>
            <a:ext cx="983205" cy="1005832"/>
            <a:chOff x="3684814" y="3276599"/>
            <a:chExt cx="548640" cy="548640"/>
          </a:xfrm>
        </p:grpSpPr>
        <p:sp>
          <p:nvSpPr>
            <p:cNvPr id="68" name="Rectangle 67"/>
            <p:cNvSpPr/>
            <p:nvPr/>
          </p:nvSpPr>
          <p:spPr>
            <a:xfrm>
              <a:off x="3684814" y="3276599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692073" y="3278414"/>
              <a:ext cx="173149" cy="541983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70" name="Straight Arrow Connector 69"/>
          <p:cNvCxnSpPr>
            <a:stCxn id="63" idx="6"/>
            <a:endCxn id="68" idx="1"/>
          </p:cNvCxnSpPr>
          <p:nvPr/>
        </p:nvCxnSpPr>
        <p:spPr>
          <a:xfrm>
            <a:off x="6007999" y="1123573"/>
            <a:ext cx="1364895" cy="598538"/>
          </a:xfrm>
          <a:prstGeom prst="straightConnector1">
            <a:avLst/>
          </a:prstGeom>
          <a:ln w="139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238760" y="3845052"/>
            <a:ext cx="2577598" cy="2601468"/>
            <a:chOff x="254000" y="3464052"/>
            <a:chExt cx="3218680" cy="3203448"/>
          </a:xfrm>
        </p:grpSpPr>
        <p:sp>
          <p:nvSpPr>
            <p:cNvPr id="146" name="Rectangle 145"/>
            <p:cNvSpPr/>
            <p:nvPr/>
          </p:nvSpPr>
          <p:spPr>
            <a:xfrm>
              <a:off x="1516349" y="5053578"/>
              <a:ext cx="1956331" cy="1276123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504040" y="3947886"/>
              <a:ext cx="172360" cy="166914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504044" y="3779157"/>
              <a:ext cx="320040" cy="166914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54000" y="3467098"/>
              <a:ext cx="1239520" cy="2862603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57048" y="3464052"/>
              <a:ext cx="3200400" cy="3200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76" name="Straight Connector 75"/>
            <p:cNvCxnSpPr/>
            <p:nvPr/>
          </p:nvCxnSpPr>
          <p:spPr>
            <a:xfrm>
              <a:off x="254000" y="5064252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54660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86664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118668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50672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82676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214680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246684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278688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10692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254000" y="538734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254000" y="570738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254000" y="602742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254000" y="634746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254000" y="474726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254000" y="442722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254000" y="410718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254000" y="378714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Oval 93"/>
            <p:cNvSpPr/>
            <p:nvPr/>
          </p:nvSpPr>
          <p:spPr>
            <a:xfrm>
              <a:off x="1409702" y="3706586"/>
              <a:ext cx="548640" cy="544286"/>
            </a:xfrm>
            <a:prstGeom prst="ellipse">
              <a:avLst/>
            </a:prstGeom>
            <a:noFill/>
            <a:ln w="412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1507672" y="3788225"/>
              <a:ext cx="325925" cy="322728"/>
              <a:chOff x="3684814" y="3276599"/>
              <a:chExt cx="548640" cy="548640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3684814" y="3276599"/>
                <a:ext cx="548640" cy="548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3692072" y="3278412"/>
                <a:ext cx="410449" cy="277636"/>
              </a:xfrm>
              <a:prstGeom prst="rect">
                <a:avLst/>
              </a:prstGeom>
              <a:solidFill>
                <a:srgbClr val="FF0000">
                  <a:alpha val="5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grpSp>
        <p:nvGrpSpPr>
          <p:cNvPr id="98" name="Group 97"/>
          <p:cNvGrpSpPr/>
          <p:nvPr/>
        </p:nvGrpSpPr>
        <p:grpSpPr>
          <a:xfrm>
            <a:off x="2968531" y="4358635"/>
            <a:ext cx="983205" cy="1005832"/>
            <a:chOff x="3684814" y="3276599"/>
            <a:chExt cx="548640" cy="548640"/>
          </a:xfrm>
        </p:grpSpPr>
        <p:sp>
          <p:nvSpPr>
            <p:cNvPr id="99" name="Rectangle 98"/>
            <p:cNvSpPr/>
            <p:nvPr/>
          </p:nvSpPr>
          <p:spPr>
            <a:xfrm>
              <a:off x="3684814" y="3276599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3692073" y="3278414"/>
              <a:ext cx="391421" cy="259443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101" name="Straight Arrow Connector 100"/>
          <p:cNvCxnSpPr>
            <a:stCxn id="94" idx="6"/>
            <a:endCxn id="99" idx="1"/>
          </p:cNvCxnSpPr>
          <p:nvPr/>
        </p:nvCxnSpPr>
        <p:spPr>
          <a:xfrm>
            <a:off x="1603639" y="4263013"/>
            <a:ext cx="1364895" cy="598538"/>
          </a:xfrm>
          <a:prstGeom prst="straightConnector1">
            <a:avLst/>
          </a:prstGeom>
          <a:ln w="139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oup 101"/>
          <p:cNvGrpSpPr/>
          <p:nvPr/>
        </p:nvGrpSpPr>
        <p:grpSpPr>
          <a:xfrm>
            <a:off x="4627880" y="3814572"/>
            <a:ext cx="2565400" cy="2601468"/>
            <a:chOff x="254000" y="3464052"/>
            <a:chExt cx="3203448" cy="3203448"/>
          </a:xfrm>
        </p:grpSpPr>
        <p:sp>
          <p:nvSpPr>
            <p:cNvPr id="147" name="Rectangle 146"/>
            <p:cNvSpPr/>
            <p:nvPr/>
          </p:nvSpPr>
          <p:spPr>
            <a:xfrm>
              <a:off x="1529036" y="5091111"/>
              <a:ext cx="1224288" cy="1576388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504040" y="3947886"/>
              <a:ext cx="172360" cy="166914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504044" y="3779157"/>
              <a:ext cx="320040" cy="166914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54000" y="3467098"/>
              <a:ext cx="1224288" cy="3162867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57048" y="3464052"/>
              <a:ext cx="3200400" cy="3200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107" name="Straight Connector 106"/>
            <p:cNvCxnSpPr/>
            <p:nvPr/>
          </p:nvCxnSpPr>
          <p:spPr>
            <a:xfrm>
              <a:off x="254000" y="5064252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54660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86664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118668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150672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182676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214680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246684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278688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3106928" y="3467100"/>
              <a:ext cx="0" cy="3200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254000" y="538734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254000" y="570738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254000" y="602742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254000" y="634746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254000" y="474726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254000" y="442722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254000" y="410718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254000" y="3787140"/>
              <a:ext cx="32004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Oval 124"/>
            <p:cNvSpPr/>
            <p:nvPr/>
          </p:nvSpPr>
          <p:spPr>
            <a:xfrm>
              <a:off x="1409702" y="3706586"/>
              <a:ext cx="548640" cy="544286"/>
            </a:xfrm>
            <a:prstGeom prst="ellipse">
              <a:avLst/>
            </a:prstGeom>
            <a:noFill/>
            <a:ln w="412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26" name="Group 125"/>
            <p:cNvGrpSpPr/>
            <p:nvPr/>
          </p:nvGrpSpPr>
          <p:grpSpPr>
            <a:xfrm>
              <a:off x="1507672" y="3788225"/>
              <a:ext cx="326572" cy="322728"/>
              <a:chOff x="3684814" y="3276599"/>
              <a:chExt cx="549729" cy="548640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3684814" y="3276599"/>
                <a:ext cx="548640" cy="5486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3692072" y="3278414"/>
                <a:ext cx="542471" cy="249599"/>
              </a:xfrm>
              <a:prstGeom prst="rect">
                <a:avLst/>
              </a:prstGeom>
              <a:solidFill>
                <a:srgbClr val="FF0000">
                  <a:alpha val="51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grpSp>
        <p:nvGrpSpPr>
          <p:cNvPr id="129" name="Group 128"/>
          <p:cNvGrpSpPr/>
          <p:nvPr/>
        </p:nvGrpSpPr>
        <p:grpSpPr>
          <a:xfrm>
            <a:off x="7357654" y="4328155"/>
            <a:ext cx="985157" cy="1005832"/>
            <a:chOff x="3684814" y="3276599"/>
            <a:chExt cx="549729" cy="548640"/>
          </a:xfrm>
        </p:grpSpPr>
        <p:sp>
          <p:nvSpPr>
            <p:cNvPr id="130" name="Rectangle 129"/>
            <p:cNvSpPr/>
            <p:nvPr/>
          </p:nvSpPr>
          <p:spPr>
            <a:xfrm>
              <a:off x="3684814" y="3276599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692073" y="3278414"/>
              <a:ext cx="542470" cy="206763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132" name="Straight Arrow Connector 131"/>
          <p:cNvCxnSpPr>
            <a:stCxn id="125" idx="6"/>
            <a:endCxn id="130" idx="1"/>
          </p:cNvCxnSpPr>
          <p:nvPr/>
        </p:nvCxnSpPr>
        <p:spPr>
          <a:xfrm>
            <a:off x="5992759" y="4232533"/>
            <a:ext cx="1364895" cy="598538"/>
          </a:xfrm>
          <a:prstGeom prst="straightConnector1">
            <a:avLst/>
          </a:prstGeom>
          <a:ln w="1397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8020050" y="1231900"/>
            <a:ext cx="0" cy="984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>
            <a:off x="3460137" y="4349262"/>
            <a:ext cx="0" cy="10025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H="1">
            <a:off x="3682387" y="4349262"/>
            <a:ext cx="0" cy="10025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3225187" y="4361962"/>
            <a:ext cx="0" cy="10025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>
            <a:off x="2984501" y="4838700"/>
            <a:ext cx="9588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H="1">
            <a:off x="7369464" y="4492337"/>
            <a:ext cx="9588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>
            <a:off x="7362536" y="4693228"/>
            <a:ext cx="9588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>
            <a:off x="7376391" y="4901046"/>
            <a:ext cx="9588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H="1">
            <a:off x="7376392" y="5108864"/>
            <a:ext cx="9588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807970" y="2603500"/>
          <a:ext cx="166528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520560" imgH="177480" progId="Equation.DSMT4">
                  <p:embed/>
                </p:oleObj>
              </mc:Choice>
              <mc:Fallback>
                <p:oleObj name="Equation" r:id="rId4" imgW="520560" imgH="177480" progId="Equation.DSMT4">
                  <p:embed/>
                  <p:pic>
                    <p:nvPicPr>
                      <p:cNvPr id="184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7970" y="2603500"/>
                        <a:ext cx="1665288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" name="Object 2"/>
          <p:cNvGraphicFramePr>
            <a:graphicFrameLocks noChangeAspect="1"/>
          </p:cNvGraphicFramePr>
          <p:nvPr/>
        </p:nvGraphicFramePr>
        <p:xfrm>
          <a:off x="7214553" y="2471103"/>
          <a:ext cx="182880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571320" imgH="215640" progId="Equation.DSMT4">
                  <p:embed/>
                </p:oleObj>
              </mc:Choice>
              <mc:Fallback>
                <p:oleObj name="Equation" r:id="rId6" imgW="571320" imgH="215640" progId="Equation.DSMT4">
                  <p:embed/>
                  <p:pic>
                    <p:nvPicPr>
                      <p:cNvPr id="14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4553" y="2471103"/>
                        <a:ext cx="1828800" cy="630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" name="Object 2"/>
          <p:cNvGraphicFramePr>
            <a:graphicFrameLocks noChangeAspect="1"/>
          </p:cNvGraphicFramePr>
          <p:nvPr/>
        </p:nvGraphicFramePr>
        <p:xfrm>
          <a:off x="2803208" y="5473383"/>
          <a:ext cx="1909762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596880" imgH="177480" progId="Equation.DSMT4">
                  <p:embed/>
                </p:oleObj>
              </mc:Choice>
              <mc:Fallback>
                <p:oleObj name="Equation" r:id="rId8" imgW="596880" imgH="177480" progId="Equation.DSMT4">
                  <p:embed/>
                  <p:pic>
                    <p:nvPicPr>
                      <p:cNvPr id="14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3208" y="5473383"/>
                        <a:ext cx="1909762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" name="Object 2"/>
          <p:cNvGraphicFramePr>
            <a:graphicFrameLocks noChangeAspect="1"/>
          </p:cNvGraphicFramePr>
          <p:nvPr/>
        </p:nvGraphicFramePr>
        <p:xfrm>
          <a:off x="7306628" y="5363528"/>
          <a:ext cx="14224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444240" imgH="177480" progId="Equation.DSMT4">
                  <p:embed/>
                </p:oleObj>
              </mc:Choice>
              <mc:Fallback>
                <p:oleObj name="Equation" r:id="rId10" imgW="444240" imgH="177480" progId="Equation.DSMT4">
                  <p:embed/>
                  <p:pic>
                    <p:nvPicPr>
                      <p:cNvPr id="1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6628" y="5363528"/>
                        <a:ext cx="1422400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12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24522"/>
          </a:xfrm>
        </p:spPr>
        <p:txBody>
          <a:bodyPr/>
          <a:lstStyle/>
          <a:p>
            <a:r>
              <a:rPr lang="en-CA" dirty="0"/>
              <a:t>Comparing Quantities: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9560" y="929640"/>
            <a:ext cx="8580120" cy="2697480"/>
          </a:xfrm>
        </p:spPr>
        <p:txBody>
          <a:bodyPr/>
          <a:lstStyle/>
          <a:p>
            <a:r>
              <a:rPr lang="en-CA" dirty="0"/>
              <a:t>Percentages are used to compare how large/small one quantity is, relative to another quantity</a:t>
            </a:r>
          </a:p>
          <a:p>
            <a:r>
              <a:rPr lang="en-CA" dirty="0"/>
              <a:t>Suppose Jason is 12 years old and Tom is 24 years old</a:t>
            </a:r>
          </a:p>
          <a:p>
            <a:r>
              <a:rPr lang="en-CA" dirty="0"/>
              <a:t>A can of coke is 250ml and a large bottle is 1L</a:t>
            </a:r>
          </a:p>
          <a:p>
            <a:r>
              <a:rPr lang="en-CA" dirty="0"/>
              <a:t>A sumo wrestler weighs 375lbs and Sandy weighs 125lbs</a:t>
            </a:r>
          </a:p>
        </p:txBody>
      </p:sp>
      <p:pic>
        <p:nvPicPr>
          <p:cNvPr id="66" name="Picture 65" descr="boy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2450" y="3722370"/>
            <a:ext cx="1394460" cy="2095500"/>
          </a:xfrm>
          <a:prstGeom prst="rect">
            <a:avLst/>
          </a:prstGeom>
        </p:spPr>
      </p:pic>
      <p:pic>
        <p:nvPicPr>
          <p:cNvPr id="67" name="Picture 66" descr="boy2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18235" y="3154681"/>
            <a:ext cx="2518484" cy="2518484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396240" y="5791200"/>
            <a:ext cx="340189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Jason is 50% of Tom’s age</a:t>
            </a:r>
          </a:p>
        </p:txBody>
      </p:sp>
      <p:pic>
        <p:nvPicPr>
          <p:cNvPr id="69" name="Picture 68" descr="cok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3356610"/>
            <a:ext cx="1249680" cy="1992630"/>
          </a:xfrm>
          <a:prstGeom prst="rect">
            <a:avLst/>
          </a:prstGeom>
        </p:spPr>
      </p:pic>
      <p:pic>
        <p:nvPicPr>
          <p:cNvPr id="70" name="Picture 69" descr="cok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58000" y="3087624"/>
            <a:ext cx="1874520" cy="3877056"/>
          </a:xfrm>
          <a:prstGeom prst="rect">
            <a:avLst/>
          </a:prstGeom>
        </p:spPr>
      </p:pic>
      <p:sp>
        <p:nvSpPr>
          <p:cNvPr id="71" name="TextBox 70"/>
          <p:cNvSpPr txBox="1"/>
          <p:nvPr/>
        </p:nvSpPr>
        <p:spPr>
          <a:xfrm>
            <a:off x="4861560" y="5471160"/>
            <a:ext cx="2056973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100" dirty="0">
                <a:solidFill>
                  <a:srgbClr val="FF0000"/>
                </a:solidFill>
              </a:rPr>
              <a:t>The can is 25%</a:t>
            </a:r>
            <a:br>
              <a:rPr lang="en-CA" sz="2100" dirty="0">
                <a:solidFill>
                  <a:srgbClr val="FF0000"/>
                </a:solidFill>
              </a:rPr>
            </a:br>
            <a:r>
              <a:rPr lang="en-CA" sz="2100" dirty="0">
                <a:solidFill>
                  <a:srgbClr val="FF0000"/>
                </a:solidFill>
              </a:rPr>
              <a:t>of the bottle’s </a:t>
            </a:r>
            <a:br>
              <a:rPr lang="en-CA" sz="2100" dirty="0">
                <a:solidFill>
                  <a:srgbClr val="FF0000"/>
                </a:solidFill>
              </a:rPr>
            </a:br>
            <a:r>
              <a:rPr lang="en-CA" sz="2100" dirty="0">
                <a:solidFill>
                  <a:srgbClr val="FF0000"/>
                </a:solidFill>
              </a:rPr>
              <a:t>volume</a:t>
            </a:r>
          </a:p>
        </p:txBody>
      </p:sp>
      <p:pic>
        <p:nvPicPr>
          <p:cNvPr id="73" name="Picture 72" descr="sum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34340" y="3139440"/>
            <a:ext cx="3772452" cy="3200400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6315705" y="4617720"/>
            <a:ext cx="2364750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100" dirty="0">
                <a:solidFill>
                  <a:srgbClr val="FF0000"/>
                </a:solidFill>
              </a:rPr>
              <a:t>The sumo</a:t>
            </a:r>
          </a:p>
          <a:p>
            <a:pPr algn="ctr"/>
            <a:r>
              <a:rPr lang="en-CA" sz="2100" dirty="0">
                <a:solidFill>
                  <a:srgbClr val="FF0000"/>
                </a:solidFill>
              </a:rPr>
              <a:t>wrester is 300% </a:t>
            </a:r>
          </a:p>
          <a:p>
            <a:pPr algn="ctr"/>
            <a:r>
              <a:rPr lang="en-CA" sz="2100" dirty="0">
                <a:solidFill>
                  <a:srgbClr val="FF0000"/>
                </a:solidFill>
              </a:rPr>
              <a:t>of Sandy’s weight</a:t>
            </a:r>
          </a:p>
        </p:txBody>
      </p:sp>
      <p:pic>
        <p:nvPicPr>
          <p:cNvPr id="75" name="Picture 74" descr="heart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385310" y="2967990"/>
            <a:ext cx="1162050" cy="1247731"/>
          </a:xfrm>
          <a:prstGeom prst="rect">
            <a:avLst/>
          </a:prstGeom>
        </p:spPr>
      </p:pic>
      <p:pic>
        <p:nvPicPr>
          <p:cNvPr id="72" name="Picture 71" descr="girl1.bmp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427178" y="4179517"/>
            <a:ext cx="1714541" cy="2234524"/>
          </a:xfrm>
          <a:prstGeom prst="rect">
            <a:avLst/>
          </a:prstGeom>
        </p:spPr>
      </p:pic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10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8" grpId="1"/>
      <p:bldP spid="71" grpId="0"/>
      <p:bldP spid="71" grpId="1"/>
      <p:bldP spid="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" y="274638"/>
            <a:ext cx="8595360" cy="959802"/>
          </a:xfrm>
        </p:spPr>
        <p:txBody>
          <a:bodyPr>
            <a:normAutofit fontScale="90000"/>
          </a:bodyPr>
          <a:lstStyle/>
          <a:p>
            <a:r>
              <a:rPr lang="en-CA" dirty="0"/>
              <a:t>Practice: Represent each of the following as a percentage: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" y="1295400"/>
            <a:ext cx="8382000" cy="899160"/>
          </a:xfrm>
        </p:spPr>
        <p:txBody>
          <a:bodyPr/>
          <a:lstStyle/>
          <a:p>
            <a:pPr>
              <a:buNone/>
            </a:pPr>
            <a:r>
              <a:rPr lang="en-CA" dirty="0" err="1"/>
              <a:t>i</a:t>
            </a:r>
            <a:r>
              <a:rPr lang="en-CA" dirty="0"/>
              <a:t>) If a grid has 1000 little squares, what percentage of the grid is 18 squares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1920" y="3002280"/>
            <a:ext cx="8382000" cy="89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ii) David has 16eggs.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What percentage of a dozen eggs does he have?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1920" y="4861560"/>
            <a:ext cx="8382000" cy="89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iii) Larry weighs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200lbs and he has 35lbs of body fat.  What percentage of his weight is fat? 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993775" y="2210435"/>
          <a:ext cx="117792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368280" imgH="228600" progId="Equation.DSMT4">
                  <p:embed/>
                </p:oleObj>
              </mc:Choice>
              <mc:Fallback>
                <p:oleObj name="Equation" r:id="rId4" imgW="368280" imgH="228600" progId="Equation.DSMT4">
                  <p:embed/>
                  <p:pic>
                    <p:nvPicPr>
                      <p:cNvPr id="1945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210435"/>
                        <a:ext cx="1177925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186305" y="2267585"/>
          <a:ext cx="113823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355320" imgH="177480" progId="Equation.DSMT4">
                  <p:embed/>
                </p:oleObj>
              </mc:Choice>
              <mc:Fallback>
                <p:oleObj name="Equation" r:id="rId6" imgW="355320" imgH="17748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6305" y="2267585"/>
                        <a:ext cx="1138238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1093153" y="3897948"/>
          <a:ext cx="893762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279360" imgH="228600" progId="Equation.DSMT4">
                  <p:embed/>
                </p:oleObj>
              </mc:Choice>
              <mc:Fallback>
                <p:oleObj name="Equation" r:id="rId8" imgW="279360" imgH="22860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153" y="3897948"/>
                        <a:ext cx="893762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985962" y="3896995"/>
          <a:ext cx="1341438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419040" imgH="228600" progId="Equation.DSMT4">
                  <p:embed/>
                </p:oleObj>
              </mc:Choice>
              <mc:Fallback>
                <p:oleObj name="Equation" r:id="rId10" imgW="419040" imgH="228600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2" y="3896995"/>
                        <a:ext cx="1341438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202624" y="3886199"/>
          <a:ext cx="3476148" cy="565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1206360" imgH="215640" progId="Equation.DSMT4">
                  <p:embed/>
                </p:oleObj>
              </mc:Choice>
              <mc:Fallback>
                <p:oleObj name="Equation" r:id="rId12" imgW="1206360" imgH="215640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2624" y="3886199"/>
                        <a:ext cx="3476148" cy="5657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6632575" y="3875088"/>
          <a:ext cx="179387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622080" imgH="215640" progId="Equation.DSMT4">
                  <p:embed/>
                </p:oleObj>
              </mc:Choice>
              <mc:Fallback>
                <p:oleObj name="Equation" r:id="rId14" imgW="622080" imgH="215640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2575" y="3875088"/>
                        <a:ext cx="1793875" cy="56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890905" y="5878513"/>
          <a:ext cx="1055688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330120" imgH="228600" progId="Equation.DSMT4">
                  <p:embed/>
                </p:oleObj>
              </mc:Choice>
              <mc:Fallback>
                <p:oleObj name="Equation" r:id="rId16" imgW="330120" imgH="228600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905" y="5878513"/>
                        <a:ext cx="1055688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921510" y="5893753"/>
          <a:ext cx="109696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8" imgW="342720" imgH="228600" progId="Equation.DSMT4">
                  <p:embed/>
                </p:oleObj>
              </mc:Choice>
              <mc:Fallback>
                <p:oleObj name="Equation" r:id="rId18" imgW="342720" imgH="228600" progId="Equation.DSMT4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1510" y="5893753"/>
                        <a:ext cx="1096963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2979103" y="5935980"/>
          <a:ext cx="138112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0" imgW="431640" imgH="177480" progId="Equation.DSMT4">
                  <p:embed/>
                </p:oleObj>
              </mc:Choice>
              <mc:Fallback>
                <p:oleObj name="Equation" r:id="rId20" imgW="431640" imgH="177480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9103" y="5935980"/>
                        <a:ext cx="1381125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22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3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503b8985c2188afbbbe7fcbdfa8b223a4512"/>
  <p:tag name="ISPRING_SCORM_PASSING_SCORE" val="100.0000000000"/>
  <p:tag name="GENSWF_OUTPUT_FILE_NAME" val="m8pch31"/>
  <p:tag name="ISPRING_RESOURCE_PATHS_HASH_2" val="fb337e05030f996b05844113ea29d422b22f56"/>
  <p:tag name="ISPRING_ULTRA_SCORM_COURSE_ID" val="CDA111B2-F4C2-4ABB-B804-C7C75BA8B34E"/>
  <p:tag name="ISPRING_SCORM_RATE_SLIDES" val="1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PRESENTATION_TITLE" val="Section 3.1 What are percentages"/>
  <p:tag name="ISPRING_RESOURCE_PATHS_HASH_PRESENTER" val="942579312bd4ebbef0786058969b9fdec7f4ce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C:\Users\Danny\OneDrive - SD41\Website\M8P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282</TotalTime>
  <Words>473</Words>
  <Application>Microsoft Office PowerPoint</Application>
  <PresentationFormat>On-screen Show (4:3)</PresentationFormat>
  <Paragraphs>50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Chapter 3.1  What are Percentages? </vt:lpstr>
      <vt:lpstr>What are Percentages? </vt:lpstr>
      <vt:lpstr>Fractions as Percentages:</vt:lpstr>
      <vt:lpstr>Ex: Represent each area and fraction as a percentage: </vt:lpstr>
      <vt:lpstr>Fractional Percentages:</vt:lpstr>
      <vt:lpstr>PowerPoint Presentation</vt:lpstr>
      <vt:lpstr>Comparing Quantities:</vt:lpstr>
      <vt:lpstr>Practice: Represent each of the following as a percentage:</vt:lpstr>
      <vt:lpstr>Homework: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3.1 What are percentages</dc:title>
  <dc:creator>Danny Young</dc:creator>
  <cp:lastModifiedBy>Danny Young</cp:lastModifiedBy>
  <cp:revision>60</cp:revision>
  <dcterms:created xsi:type="dcterms:W3CDTF">2012-09-22T21:53:56Z</dcterms:created>
  <dcterms:modified xsi:type="dcterms:W3CDTF">2018-11-05T06:20:40Z</dcterms:modified>
</cp:coreProperties>
</file>